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0C5"/>
    <a:srgbClr val="E3D3CB"/>
    <a:srgbClr val="B8A79D"/>
    <a:srgbClr val="EBFFFF"/>
    <a:srgbClr val="FE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1"/>
  </p:normalViewPr>
  <p:slideViewPr>
    <p:cSldViewPr snapToGrid="0" snapToObjects="1">
      <p:cViewPr>
        <p:scale>
          <a:sx n="118" d="100"/>
          <a:sy n="118" d="100"/>
        </p:scale>
        <p:origin x="36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C739890-5EF6-3F43-874D-292C6C9E643F}" type="datetimeFigureOut">
              <a:rPr lang="ru-RU" smtClean="0"/>
              <a:t>18.12.2018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E936241B-9A4F-8A48-8539-9919B156D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2382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39890-5EF6-3F43-874D-292C6C9E643F}" type="datetimeFigureOut">
              <a:rPr lang="ru-RU" smtClean="0"/>
              <a:t>18.12.2018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241B-9A4F-8A48-8539-9919B156D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354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39890-5EF6-3F43-874D-292C6C9E643F}" type="datetimeFigureOut">
              <a:rPr lang="ru-RU" smtClean="0"/>
              <a:t>18.12.2018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241B-9A4F-8A48-8539-9919B156D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081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39890-5EF6-3F43-874D-292C6C9E643F}" type="datetimeFigureOut">
              <a:rPr lang="ru-RU" smtClean="0"/>
              <a:t>18.12.2018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241B-9A4F-8A48-8539-9919B156D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007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39890-5EF6-3F43-874D-292C6C9E643F}" type="datetimeFigureOut">
              <a:rPr lang="ru-RU" smtClean="0"/>
              <a:t>18.12.2018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241B-9A4F-8A48-8539-9919B156D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13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39890-5EF6-3F43-874D-292C6C9E643F}" type="datetimeFigureOut">
              <a:rPr lang="ru-RU" smtClean="0"/>
              <a:t>18.12.2018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241B-9A4F-8A48-8539-9919B156D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2446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39890-5EF6-3F43-874D-292C6C9E643F}" type="datetimeFigureOut">
              <a:rPr lang="ru-RU" smtClean="0"/>
              <a:t>18.12.2018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241B-9A4F-8A48-8539-9919B156D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81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9C739890-5EF6-3F43-874D-292C6C9E643F}" type="datetimeFigureOut">
              <a:rPr lang="ru-RU" smtClean="0"/>
              <a:t>18.12.2018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241B-9A4F-8A48-8539-9919B156D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242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9C739890-5EF6-3F43-874D-292C6C9E643F}" type="datetimeFigureOut">
              <a:rPr lang="ru-RU" smtClean="0"/>
              <a:t>18.12.2018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241B-9A4F-8A48-8539-9919B156D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512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39890-5EF6-3F43-874D-292C6C9E643F}" type="datetimeFigureOut">
              <a:rPr lang="ru-RU" smtClean="0"/>
              <a:t>18.12.2018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241B-9A4F-8A48-8539-9919B156D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573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39890-5EF6-3F43-874D-292C6C9E643F}" type="datetimeFigureOut">
              <a:rPr lang="ru-RU" smtClean="0"/>
              <a:t>18.12.2018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241B-9A4F-8A48-8539-9919B156D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674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39890-5EF6-3F43-874D-292C6C9E643F}" type="datetimeFigureOut">
              <a:rPr lang="ru-RU" smtClean="0"/>
              <a:t>18.12.2018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241B-9A4F-8A48-8539-9919B156D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955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39890-5EF6-3F43-874D-292C6C9E643F}" type="datetimeFigureOut">
              <a:rPr lang="ru-RU" smtClean="0"/>
              <a:t>18.12.2018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241B-9A4F-8A48-8539-9919B156D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61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39890-5EF6-3F43-874D-292C6C9E643F}" type="datetimeFigureOut">
              <a:rPr lang="ru-RU" smtClean="0"/>
              <a:t>18.12.2018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241B-9A4F-8A48-8539-9919B156D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85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39890-5EF6-3F43-874D-292C6C9E643F}" type="datetimeFigureOut">
              <a:rPr lang="ru-RU" smtClean="0"/>
              <a:t>18.12.2018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241B-9A4F-8A48-8539-9919B156D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778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39890-5EF6-3F43-874D-292C6C9E643F}" type="datetimeFigureOut">
              <a:rPr lang="ru-RU" smtClean="0"/>
              <a:t>18.12.2018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241B-9A4F-8A48-8539-9919B156D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741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39890-5EF6-3F43-874D-292C6C9E643F}" type="datetimeFigureOut">
              <a:rPr lang="ru-RU" smtClean="0"/>
              <a:t>18.12.2018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241B-9A4F-8A48-8539-9919B156D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945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C739890-5EF6-3F43-874D-292C6C9E643F}" type="datetimeFigureOut">
              <a:rPr lang="ru-RU" smtClean="0"/>
              <a:t>18.12.2018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936241B-9A4F-8A48-8539-9919B156D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037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70FA24-0FBF-A248-A523-9F5C265AB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270660"/>
            <a:ext cx="8825658" cy="3506721"/>
          </a:xfrm>
        </p:spPr>
        <p:txBody>
          <a:bodyPr/>
          <a:lstStyle/>
          <a:p>
            <a:pPr algn="ctr"/>
            <a:r>
              <a:rPr lang="en-US" b="1" dirty="0"/>
              <a:t>Enterprise Information Security: Key Threats and Remedies</a:t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C2008D-54CF-2A45-B9C1-AC973DF56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2701" y="4777380"/>
            <a:ext cx="3443844" cy="861420"/>
          </a:xfrm>
        </p:spPr>
        <p:txBody>
          <a:bodyPr>
            <a:normAutofit/>
          </a:bodyPr>
          <a:lstStyle/>
          <a:p>
            <a:r>
              <a:rPr lang="en-US" dirty="0" err="1"/>
              <a:t>Koshman</a:t>
            </a:r>
            <a:r>
              <a:rPr lang="en-US" dirty="0"/>
              <a:t> </a:t>
            </a:r>
            <a:r>
              <a:rPr lang="en-US" dirty="0" err="1"/>
              <a:t>Anasteysha</a:t>
            </a:r>
            <a:endParaRPr lang="en-US" dirty="0"/>
          </a:p>
          <a:p>
            <a:r>
              <a:rPr lang="en-US" dirty="0"/>
              <a:t>Iu8-51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9242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64D29-3AD2-7443-B1FE-0F88C2EA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6. Legislative </a:t>
            </a:r>
            <a:r>
              <a:rPr lang="en-US" b="1" dirty="0" err="1"/>
              <a:t>peripetia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5437C7C-860A-6D4D-92D1-D6AD25BA9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33000"/>
                    </a14:imgEffect>
                    <a14:imgEffect>
                      <a14:brightnessContrast bright="22000" contrast="-20000"/>
                    </a14:imgEffect>
                  </a14:imgLayer>
                </a14:imgProps>
              </a:ext>
            </a:extLst>
          </a:blip>
          <a:srcRect b="11790"/>
          <a:stretch/>
        </p:blipFill>
        <p:spPr>
          <a:xfrm>
            <a:off x="7913914" y="2363669"/>
            <a:ext cx="4278086" cy="402771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654C57-69E0-F549-807A-8C7B24B31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83000"/>
                    </a14:imgEffect>
                    <a14:imgEffect>
                      <a14:brightnessContrast brigh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0268" y="2231917"/>
            <a:ext cx="4153076" cy="415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15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45946F-A89C-E446-8DFA-287264086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869" y="1191382"/>
            <a:ext cx="8761413" cy="706964"/>
          </a:xfrm>
        </p:spPr>
        <p:txBody>
          <a:bodyPr/>
          <a:lstStyle/>
          <a:p>
            <a:pPr algn="ctr"/>
            <a:r>
              <a:rPr lang="en-US" sz="4000" b="1" dirty="0"/>
              <a:t>Information Security Methods</a:t>
            </a:r>
            <a:br>
              <a:rPr lang="ru-RU" sz="4000" b="1" dirty="0"/>
            </a:br>
            <a:endParaRPr lang="ru-RU" sz="40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F75AAFF-E552-B742-A4DF-55F874794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9000"/>
                    </a14:imgEffect>
                    <a14:imgEffect>
                      <a14:brightnessContrast bright="5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0603" y="2821473"/>
            <a:ext cx="4402884" cy="33461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3B99B-54E6-9C43-8A70-BF02E3EDED49}"/>
              </a:ext>
            </a:extLst>
          </p:cNvPr>
          <p:cNvSpPr txBox="1"/>
          <p:nvPr/>
        </p:nvSpPr>
        <p:spPr>
          <a:xfrm rot="201632">
            <a:off x="1600841" y="3799391"/>
            <a:ext cx="1341212" cy="1384995"/>
          </a:xfrm>
          <a:prstGeom prst="rect">
            <a:avLst/>
          </a:prstGeom>
          <a:solidFill>
            <a:srgbClr val="4D70C5"/>
          </a:solidFill>
        </p:spPr>
        <p:txBody>
          <a:bodyPr wrap="square" rtlCol="0">
            <a:spAutoFit/>
          </a:bodyPr>
          <a:lstStyle/>
          <a:p>
            <a:r>
              <a:rPr lang="en" sz="1400" b="1" dirty="0">
                <a:solidFill>
                  <a:schemeClr val="bg1"/>
                </a:solidFill>
              </a:rPr>
              <a:t>in case of a safety hazard, break the glass with a hammer</a:t>
            </a:r>
            <a:endParaRPr lang="ru-RU" sz="1400" b="1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60B4607-04B2-184C-B593-38EE86293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486" y="2666631"/>
            <a:ext cx="3341913" cy="315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53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A78F55-6712-3544-9BC4-EB510A31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1. </a:t>
            </a:r>
            <a:r>
              <a:rPr lang="en-US" b="1" dirty="0"/>
              <a:t>Physical means of protecting information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A9C34D2-D56C-704D-9D78-EF54CC9F3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891" y="2616803"/>
            <a:ext cx="4717955" cy="3522739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00A7A1-2D02-C74B-958B-C78A83A53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100" y="2836936"/>
            <a:ext cx="4203371" cy="30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3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4C7810-B307-A940-9448-408E9E0A8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097" y="1234925"/>
            <a:ext cx="8761413" cy="706964"/>
          </a:xfrm>
        </p:spPr>
        <p:txBody>
          <a:bodyPr/>
          <a:lstStyle/>
          <a:p>
            <a:pPr algn="ctr"/>
            <a:r>
              <a:rPr lang="en-US" b="1" dirty="0"/>
              <a:t>2. Basic means of protecting electronic information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87B4B5C-3E57-114B-AA77-5A4503ADC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676" y="2545442"/>
            <a:ext cx="3741057" cy="3741057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0AF0F0-2B99-8049-935E-F9040A1A7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694" y="2545442"/>
            <a:ext cx="3938816" cy="393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00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77BED1-0705-B24F-B14C-1D2BE9A84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267582"/>
            <a:ext cx="8761413" cy="706964"/>
          </a:xfrm>
        </p:spPr>
        <p:txBody>
          <a:bodyPr/>
          <a:lstStyle/>
          <a:p>
            <a:pPr algn="ctr"/>
            <a:r>
              <a:rPr lang="en-US" b="1" dirty="0"/>
              <a:t>3. Anti-DDoS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FD4562-DF46-0346-B459-5266CD9B8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2515" y="2630251"/>
            <a:ext cx="6618514" cy="341313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48C2AF-6199-9649-90C4-FF534E59F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54" y="2725210"/>
            <a:ext cx="2731246" cy="307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72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118AF1-0DB4-8C44-8FD6-6ABFBDDCF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4. Data backup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0F887E5-00AD-7945-A632-D254A3B9A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499" y="2502580"/>
            <a:ext cx="5107301" cy="382202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D2803F-9C76-AF44-B492-BF1000668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36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3335" y="2794927"/>
            <a:ext cx="4233636" cy="281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58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24E421-FD77-C247-9805-0F9D062D6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5. Disaster Recovery Plan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51963E1-8A1C-0848-98C8-3A65DAA73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562" y="2550884"/>
            <a:ext cx="3882841" cy="3381829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8420D9-C423-B644-8FF0-2F930E273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586" y="2311398"/>
            <a:ext cx="6223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18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5A0E3-5488-3B41-B30A-93FE74B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289354"/>
            <a:ext cx="10091057" cy="706964"/>
          </a:xfrm>
        </p:spPr>
        <p:txBody>
          <a:bodyPr/>
          <a:lstStyle/>
          <a:p>
            <a:pPr algn="ctr"/>
            <a:r>
              <a:rPr lang="en-US" b="1" dirty="0"/>
              <a:t>6. Data encryption when transferring information in electronic format (end-to-end protection)</a:t>
            </a:r>
            <a:br>
              <a:rPr lang="ru-RU" dirty="0"/>
            </a:b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D17CCA8-2044-8C4D-8EE1-FE0CFC243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693" y="2983351"/>
            <a:ext cx="4449422" cy="296628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24BC49-0C98-B74C-9569-804CC34E8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97"/>
          <a:stretch/>
        </p:blipFill>
        <p:spPr>
          <a:xfrm>
            <a:off x="6487484" y="2717242"/>
            <a:ext cx="4104318" cy="349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45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22D508-A8BB-DD4A-A7DB-F32BFAAA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54" y="1300240"/>
            <a:ext cx="8761413" cy="706964"/>
          </a:xfrm>
        </p:spPr>
        <p:txBody>
          <a:bodyPr/>
          <a:lstStyle/>
          <a:p>
            <a:pPr algn="ctr"/>
            <a:r>
              <a:rPr lang="en-US" sz="4000" b="1" dirty="0"/>
              <a:t>Conclusion</a:t>
            </a:r>
            <a:br>
              <a:rPr lang="ru-RU" sz="4000" b="1" dirty="0"/>
            </a:br>
            <a:endParaRPr lang="ru-RU" sz="40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0B340BA-AC47-F54E-AD1E-E60CFD1C9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022" y="2525484"/>
            <a:ext cx="7522950" cy="3995057"/>
          </a:xfrm>
        </p:spPr>
      </p:pic>
    </p:spTree>
    <p:extLst>
      <p:ext uri="{BB962C8B-B14F-4D97-AF65-F5344CB8AC3E}">
        <p14:creationId xmlns:p14="http://schemas.microsoft.com/office/powerpoint/2010/main" val="15052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0F1715-EC70-1544-8B15-3E484B8B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835" y="1128157"/>
            <a:ext cx="8761413" cy="783772"/>
          </a:xfrm>
        </p:spPr>
        <p:txBody>
          <a:bodyPr/>
          <a:lstStyle/>
          <a:p>
            <a:pPr algn="ctr"/>
            <a:r>
              <a:rPr lang="en-US" sz="2400" b="1" dirty="0"/>
              <a:t>Introduction: what information security is and why systems are so important</a:t>
            </a:r>
            <a:br>
              <a:rPr lang="ru-RU" b="1" dirty="0"/>
            </a:b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24BC2-AFFC-1B4C-9685-C2D1DA4FA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07" y="2594675"/>
            <a:ext cx="5758200" cy="32361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E66CC2-063B-C644-A797-1B24F6844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686" y="2533537"/>
            <a:ext cx="4945872" cy="329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07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B1883A-4754-B445-A375-00D1B73D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9" y="1052530"/>
            <a:ext cx="5790252" cy="38086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2F56A8-6525-304F-A8E8-5ABBF1ACC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603" y="1697861"/>
            <a:ext cx="4958259" cy="4958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468CBF-D754-E646-952C-84B3CF5B6FD4}"/>
              </a:ext>
            </a:extLst>
          </p:cNvPr>
          <p:cNvSpPr txBox="1"/>
          <p:nvPr/>
        </p:nvSpPr>
        <p:spPr>
          <a:xfrm>
            <a:off x="7862039" y="3994007"/>
            <a:ext cx="2910736" cy="1200329"/>
          </a:xfrm>
          <a:prstGeom prst="rect">
            <a:avLst/>
          </a:prstGeom>
          <a:solidFill>
            <a:srgbClr val="EB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complete liquidation</a:t>
            </a:r>
            <a:endParaRPr lang="ru-RU" sz="36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686D72-A16D-1A4C-BD85-D3B3F0889F5C}"/>
              </a:ext>
            </a:extLst>
          </p:cNvPr>
          <p:cNvSpPr txBox="1"/>
          <p:nvPr/>
        </p:nvSpPr>
        <p:spPr>
          <a:xfrm>
            <a:off x="3971925" y="1052530"/>
            <a:ext cx="2269835" cy="1384995"/>
          </a:xfrm>
          <a:prstGeom prst="rect">
            <a:avLst/>
          </a:prstGeom>
          <a:solidFill>
            <a:srgbClr val="E3D3C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significant financial losses </a:t>
            </a:r>
            <a:endParaRPr lang="ru-RU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874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2DB6B4-5728-E441-9E7F-B0CF2BAC7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604" y="1330856"/>
            <a:ext cx="8761413" cy="706964"/>
          </a:xfrm>
        </p:spPr>
        <p:txBody>
          <a:bodyPr/>
          <a:lstStyle/>
          <a:p>
            <a:pPr algn="ctr"/>
            <a:r>
              <a:rPr lang="en-US" b="1" dirty="0"/>
              <a:t>Actual types of information security threats</a:t>
            </a:r>
            <a:br>
              <a:rPr lang="ru-RU" b="1" dirty="0"/>
            </a:b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2D37D9-966F-5A44-8C98-11C2582B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42" y="2317748"/>
            <a:ext cx="8859021" cy="42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2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FEC485-2429-2F43-824F-C3DA3BBEB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1. Inattention and negligence of employees</a:t>
            </a:r>
            <a:r>
              <a:rPr lang="ru-RU" dirty="0"/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7A3404-D5EB-6048-98E9-1F1D5E93C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424" y="2476499"/>
            <a:ext cx="5541402" cy="412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20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59BC5-DAB0-BB47-95A8-49835B0B2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2. Using pirated software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07F3527-24EB-F742-BFBA-B6CFA660A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70841"/>
            <a:ext cx="5686425" cy="3787159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213878-C361-3840-B2C6-16C3D7264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99" y="2487078"/>
            <a:ext cx="4106117" cy="410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0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66F0B3-D8F3-D744-BA5F-6DAD29AF0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841" y="1216556"/>
            <a:ext cx="8761413" cy="706964"/>
          </a:xfrm>
        </p:spPr>
        <p:txBody>
          <a:bodyPr/>
          <a:lstStyle/>
          <a:p>
            <a:pPr algn="ctr"/>
            <a:r>
              <a:rPr lang="en-US" b="1" dirty="0"/>
              <a:t>3. DDoS attacks</a:t>
            </a:r>
            <a:br>
              <a:rPr lang="ru-RU" dirty="0"/>
            </a:b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2C2724-8B15-3345-9494-3294DF6C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03" y="2049739"/>
            <a:ext cx="10595382" cy="448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49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5DA805-03C1-AB4C-8A24-DE0564F9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179" y="1016530"/>
            <a:ext cx="8761413" cy="706964"/>
          </a:xfrm>
        </p:spPr>
        <p:txBody>
          <a:bodyPr/>
          <a:lstStyle/>
          <a:p>
            <a:pPr algn="ctr"/>
            <a:r>
              <a:rPr lang="en-US" b="1" dirty="0"/>
              <a:t>4. Viruses</a:t>
            </a:r>
            <a:br>
              <a:rPr lang="ru-RU" dirty="0"/>
            </a:br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C09C07FA-8F37-A841-8A51-90465FEAF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1286" y="2850697"/>
            <a:ext cx="5170714" cy="4007303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63697A8-1C8B-074E-942C-02B419CF2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04" y="3924128"/>
            <a:ext cx="2891519" cy="248188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4808605-7ACD-7B4B-8A75-3F57D8BAE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724" y="2506512"/>
            <a:ext cx="1859361" cy="18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70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CAE71B-5E4E-344E-ADB2-63FD52F6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854" y="987955"/>
            <a:ext cx="8761413" cy="706964"/>
          </a:xfrm>
        </p:spPr>
        <p:txBody>
          <a:bodyPr/>
          <a:lstStyle/>
          <a:p>
            <a:pPr algn="ctr"/>
            <a:r>
              <a:rPr lang="en-US" b="1" dirty="0"/>
              <a:t>5. Threats from business co-owners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ED40939-1BD7-094E-9F8A-A4FD08583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64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10742" b="16433"/>
          <a:stretch/>
        </p:blipFill>
        <p:spPr>
          <a:xfrm>
            <a:off x="128588" y="2441639"/>
            <a:ext cx="5415567" cy="424491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5A4F45-7723-D64D-A2B1-772EAF664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100000"/>
                    </a14:imgEffect>
                    <a14:imgEffect>
                      <a14:brightnessContrast bright="20000" contrast="-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5593" y="2441639"/>
            <a:ext cx="4085719" cy="409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345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Совет директоров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Совет директоров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вет директоров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{82DF4005-D88E-5B49-A9C3-F14500771337}tf10001076</Template>
  <TotalTime>80</TotalTime>
  <Words>121</Words>
  <Application>Microsoft Macintosh PowerPoint</Application>
  <PresentationFormat>Широкоэкранный</PresentationFormat>
  <Paragraphs>22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Совет директоров</vt:lpstr>
      <vt:lpstr>Enterprise Information Security: Key Threats and Remedies </vt:lpstr>
      <vt:lpstr>Introduction: what information security is and why systems are so important </vt:lpstr>
      <vt:lpstr>Презентация PowerPoint</vt:lpstr>
      <vt:lpstr>Actual types of information security threats </vt:lpstr>
      <vt:lpstr>1. Inattention and negligence of employees </vt:lpstr>
      <vt:lpstr>2. Using pirated software</vt:lpstr>
      <vt:lpstr>3. DDoS attacks </vt:lpstr>
      <vt:lpstr>4. Viruses </vt:lpstr>
      <vt:lpstr>5. Threats from business co-owners</vt:lpstr>
      <vt:lpstr>6. Legislative peripetia </vt:lpstr>
      <vt:lpstr>Information Security Methods </vt:lpstr>
      <vt:lpstr>1. Physical means of protecting information</vt:lpstr>
      <vt:lpstr>2. Basic means of protecting electronic information </vt:lpstr>
      <vt:lpstr>3. Anti-DDoS </vt:lpstr>
      <vt:lpstr>4. Data backup </vt:lpstr>
      <vt:lpstr>5. Disaster Recovery Plan </vt:lpstr>
      <vt:lpstr>6. Data encryption when transferring information in electronic format (end-to-end protection) </vt:lpstr>
      <vt:lpstr>Conclusion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Information Security: Key Threats and Remedies </dc:title>
  <dc:creator>Microsoft Office User</dc:creator>
  <cp:lastModifiedBy>Microsoft Office User</cp:lastModifiedBy>
  <cp:revision>8</cp:revision>
  <dcterms:created xsi:type="dcterms:W3CDTF">2018-12-18T09:50:57Z</dcterms:created>
  <dcterms:modified xsi:type="dcterms:W3CDTF">2018-12-18T11:11:12Z</dcterms:modified>
</cp:coreProperties>
</file>